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410198" y="62484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971800" h="457200">
                <a:moveTo>
                  <a:pt x="0" y="0"/>
                </a:moveTo>
                <a:lnTo>
                  <a:pt x="2971800" y="0"/>
                </a:lnTo>
                <a:lnTo>
                  <a:pt x="29718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77875" y="1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84B0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 h="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257">
            <a:solidFill>
              <a:srgbClr val="84B0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620000" y="6248400"/>
            <a:ext cx="457200" cy="401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410198" y="62484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971800" h="457200">
                <a:moveTo>
                  <a:pt x="0" y="0"/>
                </a:moveTo>
                <a:lnTo>
                  <a:pt x="2971800" y="0"/>
                </a:lnTo>
                <a:lnTo>
                  <a:pt x="29718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77875" y="1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84B0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 h="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257">
            <a:solidFill>
              <a:srgbClr val="84B0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620000" y="6248400"/>
            <a:ext cx="457200" cy="401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410198" y="62484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971800" h="457200">
                <a:moveTo>
                  <a:pt x="0" y="0"/>
                </a:moveTo>
                <a:lnTo>
                  <a:pt x="2971800" y="0"/>
                </a:lnTo>
                <a:lnTo>
                  <a:pt x="29718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77875" y="1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0"/>
                </a:moveTo>
                <a:lnTo>
                  <a:pt x="7543800" y="0"/>
                </a:lnTo>
                <a:lnTo>
                  <a:pt x="75438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84B08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16878"/>
            <a:ext cx="8072119" cy="9705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688802"/>
            <a:ext cx="7767319" cy="42165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488938" y="6339840"/>
            <a:ext cx="1973494" cy="3163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hyperlink" Target="http://pixabay.com/en/sandpaper-grit-grinding-green-153235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hyperlink" Target="http://pixabay.com/en/point-hand-figure-cartoon-thumb-41386/" TargetMode="External"/><Relationship Id="rId12" Type="http://schemas.openxmlformats.org/officeDocument/2006/relationships/hyperlink" Target="http://pixabay.com/en/sandpaper-grit-grinding-green-153235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hyperlink" Target="http://soundbible.com/1515-Best-Cardinal-Bird.html" TargetMode="External"/><Relationship Id="rId5" Type="http://schemas.openxmlformats.org/officeDocument/2006/relationships/hyperlink" Target="http://pixabay.com/en/tweet-twitter-bird-blue-twig-155281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jpg"/><Relationship Id="rId10" Type="http://schemas.openxmlformats.org/officeDocument/2006/relationships/image" Target="../media/image40.jpg"/><Relationship Id="rId11" Type="http://schemas.openxmlformats.org/officeDocument/2006/relationships/image" Target="../media/image41.png"/><Relationship Id="rId12" Type="http://schemas.openxmlformats.org/officeDocument/2006/relationships/image" Target="../media/image4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265" y="4465320"/>
            <a:ext cx="6179185" cy="1508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64540">
              <a:lnSpc>
                <a:spcPct val="100000"/>
              </a:lnSpc>
            </a:pPr>
            <a:r>
              <a:rPr dirty="0" smtClean="0" sz="3200">
                <a:solidFill>
                  <a:srgbClr val="262626"/>
                </a:solidFill>
                <a:latin typeface="ＭＳ Ｐゴシック"/>
                <a:cs typeface="ＭＳ Ｐゴシック"/>
              </a:rPr>
              <a:t>“</a:t>
            </a:r>
            <a:r>
              <a:rPr dirty="0" smtClean="0" sz="3200">
                <a:solidFill>
                  <a:srgbClr val="262626"/>
                </a:solidFill>
                <a:latin typeface="Comic Sans MS"/>
                <a:cs typeface="Comic Sans MS"/>
              </a:rPr>
              <a:t>If I Only Had a Brain….</a:t>
            </a:r>
            <a:endParaRPr sz="3200">
              <a:latin typeface="Comic Sans MS"/>
              <a:cs typeface="Comic Sans MS"/>
            </a:endParaRPr>
          </a:p>
          <a:p>
            <a:pPr algn="ctr">
              <a:lnSpc>
                <a:spcPts val="3820"/>
              </a:lnSpc>
            </a:pPr>
            <a:r>
              <a:rPr dirty="0" smtClean="0" sz="3300" spc="-55">
                <a:solidFill>
                  <a:srgbClr val="262626"/>
                </a:solidFill>
                <a:latin typeface="Comic Sans MS"/>
                <a:cs typeface="Comic Sans MS"/>
              </a:rPr>
              <a:t>I</a:t>
            </a:r>
            <a:r>
              <a:rPr dirty="0" smtClean="0" sz="3300" spc="-30">
                <a:solidFill>
                  <a:srgbClr val="262626"/>
                </a:solidFill>
                <a:latin typeface="Comic Sans MS"/>
                <a:cs typeface="Comic Sans MS"/>
              </a:rPr>
              <a:t> </a:t>
            </a:r>
            <a:r>
              <a:rPr dirty="0" smtClean="0" sz="3300" spc="-50">
                <a:solidFill>
                  <a:srgbClr val="262626"/>
                </a:solidFill>
                <a:latin typeface="Comic Sans MS"/>
                <a:cs typeface="Comic Sans MS"/>
              </a:rPr>
              <a:t>could</a:t>
            </a:r>
            <a:r>
              <a:rPr dirty="0" smtClean="0" sz="3300" spc="-30">
                <a:solidFill>
                  <a:srgbClr val="262626"/>
                </a:solidFill>
                <a:latin typeface="Comic Sans MS"/>
                <a:cs typeface="Comic Sans MS"/>
              </a:rPr>
              <a:t> </a:t>
            </a:r>
            <a:r>
              <a:rPr dirty="0" smtClean="0" sz="3300" spc="-55">
                <a:solidFill>
                  <a:srgbClr val="262626"/>
                </a:solidFill>
                <a:latin typeface="Comic Sans MS"/>
                <a:cs typeface="Comic Sans MS"/>
              </a:rPr>
              <a:t>use</a:t>
            </a:r>
            <a:r>
              <a:rPr dirty="0" smtClean="0" sz="3300" spc="-30">
                <a:solidFill>
                  <a:srgbClr val="262626"/>
                </a:solidFill>
                <a:latin typeface="Comic Sans MS"/>
                <a:cs typeface="Comic Sans MS"/>
              </a:rPr>
              <a:t> </a:t>
            </a:r>
            <a:r>
              <a:rPr dirty="0" smtClean="0" sz="3300" spc="-65">
                <a:solidFill>
                  <a:srgbClr val="262626"/>
                </a:solidFill>
                <a:latin typeface="Comic Sans MS"/>
                <a:cs typeface="Comic Sans MS"/>
              </a:rPr>
              <a:t>my</a:t>
            </a:r>
            <a:r>
              <a:rPr dirty="0" smtClean="0" sz="3300" spc="-30">
                <a:solidFill>
                  <a:srgbClr val="262626"/>
                </a:solidFill>
                <a:latin typeface="Comic Sans MS"/>
                <a:cs typeface="Comic Sans MS"/>
              </a:rPr>
              <a:t> </a:t>
            </a:r>
            <a:r>
              <a:rPr dirty="0" smtClean="0" sz="3300" spc="-55">
                <a:solidFill>
                  <a:srgbClr val="262626"/>
                </a:solidFill>
                <a:latin typeface="Comic Sans MS"/>
                <a:cs typeface="Comic Sans MS"/>
              </a:rPr>
              <a:t>Senses</a:t>
            </a:r>
            <a:r>
              <a:rPr dirty="0" smtClean="0" sz="3300" spc="-30">
                <a:solidFill>
                  <a:srgbClr val="262626"/>
                </a:solidFill>
                <a:latin typeface="Comic Sans MS"/>
                <a:cs typeface="Comic Sans MS"/>
              </a:rPr>
              <a:t> </a:t>
            </a:r>
            <a:r>
              <a:rPr dirty="0" smtClean="0" sz="3300" spc="-50">
                <a:solidFill>
                  <a:srgbClr val="262626"/>
                </a:solidFill>
                <a:latin typeface="Comic Sans MS"/>
                <a:cs typeface="Comic Sans MS"/>
              </a:rPr>
              <a:t>to</a:t>
            </a:r>
            <a:r>
              <a:rPr dirty="0" smtClean="0" sz="3300" spc="-30">
                <a:solidFill>
                  <a:srgbClr val="262626"/>
                </a:solidFill>
                <a:latin typeface="Comic Sans MS"/>
                <a:cs typeface="Comic Sans MS"/>
              </a:rPr>
              <a:t> </a:t>
            </a:r>
            <a:r>
              <a:rPr dirty="0" smtClean="0" sz="3300" spc="-50">
                <a:solidFill>
                  <a:srgbClr val="262626"/>
                </a:solidFill>
                <a:latin typeface="Comic Sans MS"/>
                <a:cs typeface="Comic Sans MS"/>
              </a:rPr>
              <a:t>Learn!”</a:t>
            </a:r>
            <a:endParaRPr sz="3300">
              <a:latin typeface="Comic Sans MS"/>
              <a:cs typeface="Comic Sans MS"/>
            </a:endParaRPr>
          </a:p>
          <a:p>
            <a:pPr>
              <a:lnSpc>
                <a:spcPts val="900"/>
              </a:lnSpc>
              <a:spcBef>
                <a:spcPts val="40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777875">
              <a:lnSpc>
                <a:spcPct val="100000"/>
              </a:lnSpc>
            </a:pPr>
            <a:r>
              <a:rPr dirty="0" smtClean="0" sz="1800" spc="-5" b="1">
                <a:solidFill>
                  <a:srgbClr val="FF662E"/>
                </a:solidFill>
                <a:latin typeface="Comic Sans MS"/>
                <a:cs typeface="Comic Sans MS"/>
              </a:rPr>
              <a:t>P</a:t>
            </a:r>
            <a:r>
              <a:rPr dirty="0" smtClean="0" sz="1800" spc="0" b="1">
                <a:solidFill>
                  <a:srgbClr val="FF662E"/>
                </a:solidFill>
                <a:latin typeface="Comic Sans MS"/>
                <a:cs typeface="Comic Sans MS"/>
              </a:rPr>
              <a:t>r</a:t>
            </a:r>
            <a:r>
              <a:rPr dirty="0" smtClean="0" sz="1800" spc="-5" b="1">
                <a:solidFill>
                  <a:srgbClr val="FF662E"/>
                </a:solidFill>
                <a:latin typeface="Comic Sans MS"/>
                <a:cs typeface="Comic Sans MS"/>
              </a:rPr>
              <a:t>eschool</a:t>
            </a:r>
            <a:r>
              <a:rPr dirty="0" smtClean="0" sz="1800" spc="0" b="1">
                <a:solidFill>
                  <a:srgbClr val="FF662E"/>
                </a:solidFill>
                <a:latin typeface="Comic Sans MS"/>
                <a:cs typeface="Comic Sans MS"/>
              </a:rPr>
              <a:t>, </a:t>
            </a:r>
            <a:r>
              <a:rPr dirty="0" smtClean="0" sz="1800" spc="-5" b="1">
                <a:solidFill>
                  <a:srgbClr val="FF662E"/>
                </a:solidFill>
                <a:latin typeface="Comic Sans MS"/>
                <a:cs typeface="Comic Sans MS"/>
              </a:rPr>
              <a:t>K</a:t>
            </a:r>
            <a:r>
              <a:rPr dirty="0" smtClean="0" sz="1800" spc="0" b="1">
                <a:solidFill>
                  <a:srgbClr val="FF662E"/>
                </a:solidFill>
                <a:latin typeface="Comic Sans MS"/>
                <a:cs typeface="Comic Sans MS"/>
              </a:rPr>
              <a:t>ind</a:t>
            </a:r>
            <a:r>
              <a:rPr dirty="0" smtClean="0" sz="1800" spc="-5" b="1">
                <a:solidFill>
                  <a:srgbClr val="FF662E"/>
                </a:solidFill>
                <a:latin typeface="Comic Sans MS"/>
                <a:cs typeface="Comic Sans MS"/>
              </a:rPr>
              <a:t>e</a:t>
            </a:r>
            <a:r>
              <a:rPr dirty="0" smtClean="0" sz="1800" spc="0" b="1">
                <a:solidFill>
                  <a:srgbClr val="FF662E"/>
                </a:solidFill>
                <a:latin typeface="Comic Sans MS"/>
                <a:cs typeface="Comic Sans MS"/>
              </a:rPr>
              <a:t>r</a:t>
            </a:r>
            <a:r>
              <a:rPr dirty="0" smtClean="0" sz="1800" spc="-5" b="1">
                <a:solidFill>
                  <a:srgbClr val="FF662E"/>
                </a:solidFill>
                <a:latin typeface="Comic Sans MS"/>
                <a:cs typeface="Comic Sans MS"/>
              </a:rPr>
              <a:t>ga</a:t>
            </a:r>
            <a:r>
              <a:rPr dirty="0" smtClean="0" sz="1800" spc="0" b="1">
                <a:solidFill>
                  <a:srgbClr val="FF662E"/>
                </a:solidFill>
                <a:latin typeface="Comic Sans MS"/>
                <a:cs typeface="Comic Sans MS"/>
              </a:rPr>
              <a:t>rt</a:t>
            </a:r>
            <a:r>
              <a:rPr dirty="0" smtClean="0" sz="1800" spc="-5" b="1">
                <a:solidFill>
                  <a:srgbClr val="FF662E"/>
                </a:solidFill>
                <a:latin typeface="Comic Sans MS"/>
                <a:cs typeface="Comic Sans MS"/>
              </a:rPr>
              <a:t>e</a:t>
            </a:r>
            <a:r>
              <a:rPr dirty="0" smtClean="0" sz="1800" spc="0" b="1">
                <a:solidFill>
                  <a:srgbClr val="FF662E"/>
                </a:solidFill>
                <a:latin typeface="Comic Sans MS"/>
                <a:cs typeface="Comic Sans MS"/>
              </a:rPr>
              <a:t>n </a:t>
            </a:r>
            <a:r>
              <a:rPr dirty="0" smtClean="0" sz="1800" spc="-5" b="1">
                <a:solidFill>
                  <a:srgbClr val="FF662E"/>
                </a:solidFill>
                <a:latin typeface="Comic Sans MS"/>
                <a:cs typeface="Comic Sans MS"/>
              </a:rPr>
              <a:t>a</a:t>
            </a:r>
            <a:r>
              <a:rPr dirty="0" smtClean="0" sz="1800" spc="0" b="1">
                <a:solidFill>
                  <a:srgbClr val="FF662E"/>
                </a:solidFill>
                <a:latin typeface="Comic Sans MS"/>
                <a:cs typeface="Comic Sans MS"/>
              </a:rPr>
              <a:t>nd </a:t>
            </a:r>
            <a:r>
              <a:rPr dirty="0" smtClean="0" sz="1800" spc="-5" b="1">
                <a:solidFill>
                  <a:srgbClr val="FF662E"/>
                </a:solidFill>
                <a:latin typeface="Comic Sans MS"/>
                <a:cs typeface="Comic Sans MS"/>
              </a:rPr>
              <a:t>1</a:t>
            </a:r>
            <a:r>
              <a:rPr dirty="0" smtClean="0" baseline="25462" sz="1800" spc="-7" b="1">
                <a:solidFill>
                  <a:srgbClr val="FF7C3B"/>
                </a:solidFill>
                <a:latin typeface="Comic Sans MS"/>
                <a:cs typeface="Comic Sans MS"/>
              </a:rPr>
              <a:t>s</a:t>
            </a:r>
            <a:r>
              <a:rPr dirty="0" smtClean="0" baseline="25462" sz="1800" spc="0" b="1">
                <a:solidFill>
                  <a:srgbClr val="FF7C3B"/>
                </a:solidFill>
                <a:latin typeface="Comic Sans MS"/>
                <a:cs typeface="Comic Sans MS"/>
              </a:rPr>
              <a:t>t </a:t>
            </a:r>
            <a:r>
              <a:rPr dirty="0" smtClean="0" baseline="25462" sz="1800" spc="-390" b="1">
                <a:solidFill>
                  <a:srgbClr val="FF7C3B"/>
                </a:solidFill>
                <a:latin typeface="Comic Sans MS"/>
                <a:cs typeface="Comic Sans MS"/>
              </a:rPr>
              <a:t> </a:t>
            </a:r>
            <a:r>
              <a:rPr dirty="0" smtClean="0" sz="1800" spc="-5" b="1">
                <a:solidFill>
                  <a:srgbClr val="FF662E"/>
                </a:solidFill>
                <a:latin typeface="Comic Sans MS"/>
                <a:cs typeface="Comic Sans MS"/>
              </a:rPr>
              <a:t>G</a:t>
            </a:r>
            <a:r>
              <a:rPr dirty="0" smtClean="0" sz="1800" spc="0" b="1">
                <a:solidFill>
                  <a:srgbClr val="FF662E"/>
                </a:solidFill>
                <a:latin typeface="Comic Sans MS"/>
                <a:cs typeface="Comic Sans MS"/>
              </a:rPr>
              <a:t>r</a:t>
            </a:r>
            <a:r>
              <a:rPr dirty="0" smtClean="0" sz="1800" spc="-5" b="1">
                <a:solidFill>
                  <a:srgbClr val="FF662E"/>
                </a:solidFill>
                <a:latin typeface="Comic Sans MS"/>
                <a:cs typeface="Comic Sans MS"/>
              </a:rPr>
              <a:t>a</a:t>
            </a:r>
            <a:r>
              <a:rPr dirty="0" smtClean="0" sz="1800" spc="0" b="1">
                <a:solidFill>
                  <a:srgbClr val="FF662E"/>
                </a:solidFill>
                <a:latin typeface="Comic Sans MS"/>
                <a:cs typeface="Comic Sans MS"/>
              </a:rPr>
              <a:t>des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1800" y="990600"/>
            <a:ext cx="2900362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470140" y="198119"/>
            <a:ext cx="52006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>
                <a:latin typeface="Arial"/>
                <a:cs typeface="Arial"/>
              </a:rPr>
              <a:t>1/1/2014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762001"/>
            <a:ext cx="1981200" cy="1530350"/>
          </a:xfrm>
          <a:custGeom>
            <a:avLst/>
            <a:gdLst/>
            <a:ahLst/>
            <a:cxnLst/>
            <a:rect l="l" t="t" r="r" b="b"/>
            <a:pathLst>
              <a:path w="1981200" h="1530350">
                <a:moveTo>
                  <a:pt x="0" y="0"/>
                </a:moveTo>
                <a:lnTo>
                  <a:pt x="1981200" y="0"/>
                </a:lnTo>
                <a:lnTo>
                  <a:pt x="1981200" y="1530350"/>
                </a:lnTo>
                <a:lnTo>
                  <a:pt x="0" y="1530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92452" y="1351635"/>
            <a:ext cx="723442" cy="763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04497" y="922219"/>
            <a:ext cx="1618615" cy="978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63500" marR="12700" indent="0">
              <a:lnSpc>
                <a:spcPct val="109500"/>
              </a:lnSpc>
            </a:pPr>
            <a:r>
              <a:rPr dirty="0" smtClean="0" sz="1050" spc="15">
                <a:latin typeface="Chalkduster"/>
                <a:cs typeface="Chalkduster"/>
              </a:rPr>
              <a:t>Neuroscience</a:t>
            </a:r>
            <a:r>
              <a:rPr dirty="0" smtClean="0" sz="1050" spc="15">
                <a:latin typeface="Chalkduster"/>
                <a:cs typeface="Chalkduster"/>
              </a:rPr>
              <a:t> </a:t>
            </a:r>
            <a:r>
              <a:rPr dirty="0" smtClean="0" sz="1050" spc="15">
                <a:latin typeface="Chalkduster"/>
                <a:cs typeface="Chalkduster"/>
              </a:rPr>
              <a:t>in</a:t>
            </a:r>
            <a:r>
              <a:rPr dirty="0" smtClean="0" sz="1050" spc="15">
                <a:latin typeface="Chalkduster"/>
                <a:cs typeface="Chalkduster"/>
              </a:rPr>
              <a:t> </a:t>
            </a:r>
            <a:r>
              <a:rPr dirty="0" smtClean="0" sz="1050" spc="15">
                <a:latin typeface="Chalkduster"/>
                <a:cs typeface="Chalkduster"/>
              </a:rPr>
              <a:t>the</a:t>
            </a:r>
            <a:r>
              <a:rPr dirty="0" smtClean="0" sz="1050" spc="20">
                <a:latin typeface="Chalkduster"/>
                <a:cs typeface="Chalkduster"/>
              </a:rPr>
              <a:t> Classroom</a:t>
            </a:r>
            <a:r>
              <a:rPr dirty="0" smtClean="0" sz="400" spc="25">
                <a:latin typeface="Chalkduster"/>
                <a:cs typeface="Chalkduster"/>
              </a:rPr>
              <a:t>©</a:t>
            </a:r>
            <a:endParaRPr sz="400">
              <a:latin typeface="Chalkduster"/>
              <a:cs typeface="Chalkduster"/>
            </a:endParaRPr>
          </a:p>
          <a:p>
            <a:pPr algn="ctr" marL="50800">
              <a:lnSpc>
                <a:spcPct val="100000"/>
              </a:lnSpc>
              <a:spcBef>
                <a:spcPts val="105"/>
              </a:spcBef>
            </a:pPr>
            <a:r>
              <a:rPr dirty="0" smtClean="0" sz="700" spc="0">
                <a:latin typeface="Chalkduster"/>
                <a:cs typeface="Chalkduster"/>
              </a:rPr>
              <a:t>Lou</a:t>
            </a:r>
            <a:r>
              <a:rPr dirty="0" smtClean="0" sz="700" spc="0">
                <a:latin typeface="Chalkduster"/>
                <a:cs typeface="Chalkduster"/>
              </a:rPr>
              <a:t> </a:t>
            </a:r>
            <a:r>
              <a:rPr dirty="0" smtClean="0" sz="700" spc="0">
                <a:latin typeface="Chalkduster"/>
                <a:cs typeface="Chalkduster"/>
              </a:rPr>
              <a:t>Whit</a:t>
            </a:r>
            <a:r>
              <a:rPr dirty="0" smtClean="0" sz="700" spc="0">
                <a:latin typeface="Chalkduster"/>
                <a:cs typeface="Chalkduster"/>
              </a:rPr>
              <a:t>a</a:t>
            </a:r>
            <a:r>
              <a:rPr dirty="0" smtClean="0" sz="700" spc="0">
                <a:latin typeface="Chalkduster"/>
                <a:cs typeface="Chalkduster"/>
              </a:rPr>
              <a:t>ker,</a:t>
            </a:r>
            <a:r>
              <a:rPr dirty="0" smtClean="0" sz="700" spc="5">
                <a:latin typeface="Chalkduster"/>
                <a:cs typeface="Chalkduster"/>
              </a:rPr>
              <a:t> </a:t>
            </a:r>
            <a:r>
              <a:rPr dirty="0" smtClean="0" sz="700" spc="0">
                <a:latin typeface="Chalkduster"/>
                <a:cs typeface="Chalkduster"/>
              </a:rPr>
              <a:t>Ed.</a:t>
            </a:r>
            <a:r>
              <a:rPr dirty="0" smtClean="0" sz="700" spc="0">
                <a:latin typeface="Chalkduster"/>
                <a:cs typeface="Chalkduster"/>
              </a:rPr>
              <a:t> </a:t>
            </a:r>
            <a:r>
              <a:rPr dirty="0" smtClean="0" sz="700" spc="0">
                <a:latin typeface="Chalkduster"/>
                <a:cs typeface="Chalkduster"/>
              </a:rPr>
              <a:t>D.</a:t>
            </a:r>
            <a:endParaRPr sz="700">
              <a:latin typeface="Chalkduster"/>
              <a:cs typeface="Chalkduster"/>
            </a:endParaRPr>
          </a:p>
          <a:p>
            <a:pPr>
              <a:lnSpc>
                <a:spcPts val="950"/>
              </a:lnSpc>
              <a:spcBef>
                <a:spcPts val="41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algn="ctr" marR="57785">
              <a:lnSpc>
                <a:spcPct val="100000"/>
              </a:lnSpc>
            </a:pPr>
            <a:r>
              <a:rPr dirty="0" smtClean="0" sz="950" spc="-1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950" spc="-1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950" spc="-1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</a:t>
            </a:r>
            <a:r>
              <a:rPr dirty="0" smtClean="0" sz="95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950" spc="-1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</a:t>
            </a:r>
            <a:r>
              <a:rPr dirty="0" smtClean="0" sz="950" spc="-5" i="1">
                <a:solidFill>
                  <a:srgbClr val="339999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950" spc="-1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950" spc="-1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95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950">
              <a:latin typeface="LucidaCalligraphy-Italic"/>
              <a:cs typeface="LucidaCalligraphy-Italic"/>
            </a:endParaRPr>
          </a:p>
          <a:p>
            <a:pPr algn="ctr" marL="53975">
              <a:lnSpc>
                <a:spcPct val="100000"/>
              </a:lnSpc>
              <a:spcBef>
                <a:spcPts val="145"/>
              </a:spcBef>
            </a:pPr>
            <a:r>
              <a:rPr dirty="0" smtClean="0" sz="500" spc="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“…unlocking</a:t>
            </a:r>
            <a:r>
              <a:rPr dirty="0" smtClean="0" sz="500" spc="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500" spc="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unlimited</a:t>
            </a:r>
            <a:r>
              <a:rPr dirty="0" smtClean="0" sz="500" spc="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500" spc="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potential</a:t>
            </a:r>
            <a:r>
              <a:rPr dirty="0" smtClean="0" sz="5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”</a:t>
            </a:r>
            <a:r>
              <a:rPr dirty="0" smtClean="0" sz="500" spc="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™</a:t>
            </a:r>
            <a:endParaRPr sz="500">
              <a:latin typeface="LucidaCalligraphy-Italic"/>
              <a:cs typeface="LucidaCalligraphy-Ital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875" y="6185693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 h="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8257">
            <a:solidFill>
              <a:srgbClr val="84B0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620000" y="6248400"/>
            <a:ext cx="457200" cy="401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08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5400">
                <a:solidFill>
                  <a:srgbClr val="262626"/>
                </a:solidFill>
                <a:latin typeface="Arial"/>
                <a:cs typeface="Arial"/>
              </a:rPr>
              <a:t>Using your senses </a:t>
            </a:r>
            <a:r>
              <a:rPr dirty="0" smtClean="0" sz="5400">
                <a:solidFill>
                  <a:srgbClr val="262626"/>
                </a:solidFill>
                <a:latin typeface="Arial"/>
                <a:cs typeface="Arial"/>
              </a:rPr>
              <a:t>…</a:t>
            </a:r>
            <a:r>
              <a:rPr dirty="0" smtClean="0" sz="5400">
                <a:solidFill>
                  <a:srgbClr val="262626"/>
                </a:solidFill>
                <a:latin typeface="Arial"/>
                <a:cs typeface="Arial"/>
              </a:rPr>
              <a:t>.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2253838"/>
            <a:ext cx="3493770" cy="2303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5750" indent="-273685">
              <a:lnSpc>
                <a:spcPct val="100000"/>
              </a:lnSpc>
              <a:buClr>
                <a:srgbClr val="72A376"/>
              </a:buClr>
              <a:buFont typeface="Arial"/>
              <a:buChar char="•"/>
              <a:tabLst>
                <a:tab pos="285750" algn="l"/>
              </a:tabLst>
            </a:pPr>
            <a:r>
              <a:rPr dirty="0" smtClean="0" sz="2800" spc="-210" b="1">
                <a:solidFill>
                  <a:srgbClr val="676A55"/>
                </a:solidFill>
                <a:latin typeface="Arial"/>
                <a:cs typeface="Arial"/>
              </a:rPr>
              <a:t>T</a:t>
            </a:r>
            <a:r>
              <a:rPr dirty="0" smtClean="0" sz="2800" spc="-5" b="1">
                <a:solidFill>
                  <a:srgbClr val="676A55"/>
                </a:solidFill>
                <a:latin typeface="Arial"/>
                <a:cs typeface="Arial"/>
              </a:rPr>
              <a:t>o</a:t>
            </a:r>
            <a:r>
              <a:rPr dirty="0" smtClean="0" sz="2800" spc="-5" b="1">
                <a:solidFill>
                  <a:srgbClr val="676A55"/>
                </a:solidFill>
                <a:latin typeface="Arial"/>
                <a:cs typeface="Arial"/>
              </a:rPr>
              <a:t>u</a:t>
            </a:r>
            <a:r>
              <a:rPr dirty="0" smtClean="0" sz="2800" spc="0" b="1">
                <a:solidFill>
                  <a:srgbClr val="676A55"/>
                </a:solidFill>
                <a:latin typeface="Arial"/>
                <a:cs typeface="Arial"/>
              </a:rPr>
              <a:t>ch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1"/>
              </a:spcBef>
              <a:buClr>
                <a:srgbClr val="72A376"/>
              </a:buClr>
              <a:buFont typeface="Arial"/>
              <a:buChar char="•"/>
            </a:pPr>
            <a:endParaRPr sz="600"/>
          </a:p>
          <a:p>
            <a:pPr>
              <a:lnSpc>
                <a:spcPts val="1000"/>
              </a:lnSpc>
              <a:buClr>
                <a:srgbClr val="72A376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72A376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72A376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72A376"/>
              </a:buClr>
              <a:buFont typeface="Arial"/>
              <a:buChar char="•"/>
            </a:pPr>
            <a:endParaRPr sz="1000"/>
          </a:p>
          <a:p>
            <a:pPr marL="285750" indent="-273685">
              <a:lnSpc>
                <a:spcPct val="100000"/>
              </a:lnSpc>
              <a:buClr>
                <a:srgbClr val="72A376"/>
              </a:buClr>
              <a:buFont typeface="Arial"/>
              <a:buChar char="•"/>
              <a:tabLst>
                <a:tab pos="285750" algn="l"/>
              </a:tabLst>
            </a:pPr>
            <a:r>
              <a:rPr dirty="0" smtClean="0" sz="2800">
                <a:solidFill>
                  <a:srgbClr val="676A55"/>
                </a:solidFill>
                <a:latin typeface="Arial"/>
                <a:cs typeface="Arial"/>
              </a:rPr>
              <a:t>Is it rough or soft?</a:t>
            </a:r>
            <a:endParaRPr sz="2800">
              <a:latin typeface="Arial"/>
              <a:cs typeface="Arial"/>
            </a:endParaRPr>
          </a:p>
          <a:p>
            <a:pPr marL="279400" marR="12700">
              <a:lnSpc>
                <a:spcPts val="3300"/>
              </a:lnSpc>
              <a:spcBef>
                <a:spcPts val="225"/>
              </a:spcBef>
            </a:pPr>
            <a:r>
              <a:rPr dirty="0" smtClean="0" sz="2800">
                <a:solidFill>
                  <a:srgbClr val="676A55"/>
                </a:solidFill>
                <a:latin typeface="Arial"/>
                <a:cs typeface="Arial"/>
              </a:rPr>
              <a:t>Can you tell me with</a:t>
            </a:r>
            <a:r>
              <a:rPr dirty="0" smtClean="0" sz="2800">
                <a:solidFill>
                  <a:srgbClr val="676A55"/>
                </a:solidFill>
                <a:latin typeface="Arial"/>
                <a:cs typeface="Arial"/>
              </a:rPr>
              <a:t> your eyes closed?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0938" y="5227320"/>
            <a:ext cx="114427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latin typeface="Arial"/>
                <a:cs typeface="Arial"/>
              </a:rPr>
              <a:t>Sandpaper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8462" y="3169920"/>
            <a:ext cx="109283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latin typeface="Arial"/>
                <a:cs typeface="Arial"/>
              </a:rPr>
              <a:t>Soft Pillow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48400" y="1295400"/>
            <a:ext cx="19050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91200" y="1752600"/>
            <a:ext cx="1397000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867400" y="3657600"/>
            <a:ext cx="1905000" cy="147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64536" y="5761938"/>
            <a:ext cx="747649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99000"/>
              </a:lnSpc>
            </a:pPr>
            <a:r>
              <a:rPr dirty="0" smtClean="0" sz="800">
                <a:latin typeface="Arial"/>
                <a:cs typeface="Arial"/>
              </a:rPr>
              <a:t>Pixabay (2013). </a:t>
            </a:r>
            <a:r>
              <a:rPr dirty="0" smtClean="0" sz="800" i="1">
                <a:latin typeface="Arial"/>
                <a:cs typeface="Arial"/>
              </a:rPr>
              <a:t>Sandpaper Grit Grinding Green Paper Pattern</a:t>
            </a:r>
            <a:r>
              <a:rPr dirty="0" smtClean="0" sz="800">
                <a:latin typeface="Arial"/>
                <a:cs typeface="Arial"/>
              </a:rPr>
              <a:t>. Retrieved November 12, 2013, from </a:t>
            </a:r>
            <a:r>
              <a:rPr dirty="0" smtClean="0" sz="800" u="heavy">
                <a:solidFill>
                  <a:srgbClr val="DB5353"/>
                </a:solidFill>
                <a:latin typeface="Arial"/>
                <a:cs typeface="Arial"/>
                <a:hlinkClick r:id="rId6"/>
              </a:rPr>
              <a:t>http://pixaba</a:t>
            </a:r>
            <a:r>
              <a:rPr dirty="0" smtClean="0" sz="800" spc="-60" u="heavy">
                <a:solidFill>
                  <a:srgbClr val="DB5353"/>
                </a:solidFill>
                <a:latin typeface="Arial"/>
                <a:cs typeface="Arial"/>
                <a:hlinkClick r:id="rId6"/>
              </a:rPr>
              <a:t>y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6"/>
              </a:rPr>
              <a:t>.com/en/sandpaper-grit-grinding-green-153235/</a:t>
            </a:r>
            <a:r>
              <a:rPr dirty="0" smtClean="0" sz="800" spc="0">
                <a:solidFill>
                  <a:srgbClr val="DB5353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Pixabay (2013). </a:t>
            </a:r>
            <a:r>
              <a:rPr dirty="0" smtClean="0" sz="800" spc="0" i="1">
                <a:latin typeface="Arial"/>
                <a:cs typeface="Arial"/>
              </a:rPr>
              <a:t>Red Blue</a:t>
            </a:r>
            <a:r>
              <a:rPr dirty="0" smtClean="0" sz="800" spc="-15" i="1">
                <a:latin typeface="Arial"/>
                <a:cs typeface="Arial"/>
              </a:rPr>
              <a:t> </a:t>
            </a:r>
            <a:r>
              <a:rPr dirty="0" smtClean="0" sz="800" spc="-45" i="1">
                <a:latin typeface="Arial"/>
                <a:cs typeface="Arial"/>
              </a:rPr>
              <a:t>Y</a:t>
            </a:r>
            <a:r>
              <a:rPr dirty="0" smtClean="0" sz="800" spc="0" i="1">
                <a:latin typeface="Arial"/>
                <a:cs typeface="Arial"/>
              </a:rPr>
              <a:t>ellow Cartoon Bed Free Pillows Sleep</a:t>
            </a:r>
            <a:r>
              <a:rPr dirty="0" smtClean="0" sz="800" spc="0">
                <a:latin typeface="Arial"/>
                <a:cs typeface="Arial"/>
              </a:rPr>
              <a:t>. Retrieved November 12, 2013, from 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6"/>
              </a:rPr>
              <a:t>http://pixaba</a:t>
            </a:r>
            <a:r>
              <a:rPr dirty="0" smtClean="0" sz="800" spc="-60" u="heavy">
                <a:solidFill>
                  <a:srgbClr val="DB5353"/>
                </a:solidFill>
                <a:latin typeface="Arial"/>
                <a:cs typeface="Arial"/>
                <a:hlinkClick r:id="rId6"/>
              </a:rPr>
              <a:t>y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6"/>
              </a:rPr>
              <a:t>.com/en/red-blue-yellow-cartoon-bed-free-29866/</a:t>
            </a:r>
            <a:r>
              <a:rPr dirty="0" smtClean="0" sz="800" spc="0">
                <a:solidFill>
                  <a:srgbClr val="DB5353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Pixabay (2013). </a:t>
            </a:r>
            <a:r>
              <a:rPr dirty="0" smtClean="0" sz="800" spc="0" i="1">
                <a:latin typeface="Arial"/>
                <a:cs typeface="Arial"/>
              </a:rPr>
              <a:t>Red Outline Star Silhouette Cartoon Fish Fre</a:t>
            </a:r>
            <a:r>
              <a:rPr dirty="0" smtClean="0" sz="800" spc="-5" i="1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. Retrieved November 12, 2013, from 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6"/>
              </a:rPr>
              <a:t>http://pixaba</a:t>
            </a:r>
            <a:r>
              <a:rPr dirty="0" smtClean="0" sz="800" spc="-60" u="heavy">
                <a:solidFill>
                  <a:srgbClr val="DB5353"/>
                </a:solidFill>
                <a:latin typeface="Arial"/>
                <a:cs typeface="Arial"/>
                <a:hlinkClick r:id="rId6"/>
              </a:rPr>
              <a:t>y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6"/>
              </a:rPr>
              <a:t>.com/en/red-outline-star-silhouette-32938/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174" y="1724647"/>
            <a:ext cx="4223280" cy="374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370628" y="1017739"/>
            <a:ext cx="888418" cy="1168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73241" y="1433853"/>
            <a:ext cx="44132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">
                <a:latin typeface="Cambria"/>
                <a:cs typeface="Cambria"/>
              </a:rPr>
              <a:t>Touc</a:t>
            </a:r>
            <a:r>
              <a:rPr dirty="0" smtClean="0" sz="1200" spc="10">
                <a:latin typeface="Cambria"/>
                <a:cs typeface="Cambria"/>
              </a:rPr>
              <a:t>h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44925" y="1806931"/>
            <a:ext cx="1024953" cy="699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669233" y="2160384"/>
            <a:ext cx="480040" cy="306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781462" y="1818157"/>
            <a:ext cx="862228" cy="418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670172" y="1819086"/>
            <a:ext cx="974459" cy="648937"/>
          </a:xfrm>
          <a:custGeom>
            <a:avLst/>
            <a:gdLst/>
            <a:ahLst/>
            <a:cxnLst/>
            <a:rect l="l" t="t" r="r" b="b"/>
            <a:pathLst>
              <a:path w="974459" h="648937">
                <a:moveTo>
                  <a:pt x="71073" y="342235"/>
                </a:moveTo>
                <a:lnTo>
                  <a:pt x="112221" y="418910"/>
                </a:lnTo>
                <a:lnTo>
                  <a:pt x="892163" y="0"/>
                </a:lnTo>
                <a:lnTo>
                  <a:pt x="974459" y="153351"/>
                </a:lnTo>
                <a:lnTo>
                  <a:pt x="194517" y="572261"/>
                </a:lnTo>
                <a:lnTo>
                  <a:pt x="235665" y="648937"/>
                </a:lnTo>
                <a:lnTo>
                  <a:pt x="0" y="577872"/>
                </a:lnTo>
                <a:lnTo>
                  <a:pt x="71073" y="342235"/>
                </a:lnTo>
                <a:close/>
              </a:path>
            </a:pathLst>
          </a:custGeom>
          <a:ln w="5610">
            <a:solidFill>
              <a:srgbClr val="4A7E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993454" y="4858994"/>
            <a:ext cx="561106" cy="469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239000" y="3048000"/>
            <a:ext cx="533398" cy="412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020231" y="1981200"/>
            <a:ext cx="675967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858000" y="2140229"/>
            <a:ext cx="495706" cy="4373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64515" y="5651195"/>
            <a:ext cx="732599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Arial"/>
                <a:cs typeface="Arial"/>
              </a:rPr>
              <a:t>Pixabay (2013). </a:t>
            </a:r>
            <a:r>
              <a:rPr dirty="0" smtClean="0" sz="800" i="1">
                <a:latin typeface="Arial"/>
                <a:cs typeface="Arial"/>
              </a:rPr>
              <a:t>Point Hand Figure Cartoon Thumb Nail Finger</a:t>
            </a:r>
            <a:r>
              <a:rPr dirty="0" smtClean="0" sz="800">
                <a:latin typeface="Arial"/>
                <a:cs typeface="Arial"/>
              </a:rPr>
              <a:t>. Retrieved November 12, 2013, from </a:t>
            </a:r>
            <a:r>
              <a:rPr dirty="0" smtClean="0" sz="800" u="heavy">
                <a:solidFill>
                  <a:srgbClr val="DB5353"/>
                </a:solidFill>
                <a:latin typeface="Arial"/>
                <a:cs typeface="Arial"/>
                <a:hlinkClick r:id="rId11"/>
              </a:rPr>
              <a:t>http://pixaba</a:t>
            </a:r>
            <a:r>
              <a:rPr dirty="0" smtClean="0" sz="800" spc="-60" u="heavy">
                <a:solidFill>
                  <a:srgbClr val="DB5353"/>
                </a:solidFill>
                <a:latin typeface="Arial"/>
                <a:cs typeface="Arial"/>
                <a:hlinkClick r:id="rId11"/>
              </a:rPr>
              <a:t>y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11"/>
              </a:rPr>
              <a:t>.com/en/point-hand-figure-cartoon-thumb-41386/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536" y="5761938"/>
            <a:ext cx="747649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99000"/>
              </a:lnSpc>
            </a:pPr>
            <a:r>
              <a:rPr dirty="0" smtClean="0" sz="800">
                <a:latin typeface="Arial"/>
                <a:cs typeface="Arial"/>
              </a:rPr>
              <a:t>Pixabay (2013). </a:t>
            </a:r>
            <a:r>
              <a:rPr dirty="0" smtClean="0" sz="800" i="1">
                <a:latin typeface="Arial"/>
                <a:cs typeface="Arial"/>
              </a:rPr>
              <a:t>Sandpaper Grit Grinding Green Paper Pattern</a:t>
            </a:r>
            <a:r>
              <a:rPr dirty="0" smtClean="0" sz="800">
                <a:latin typeface="Arial"/>
                <a:cs typeface="Arial"/>
              </a:rPr>
              <a:t>. Retrieved November 12, 2013, from </a:t>
            </a:r>
            <a:r>
              <a:rPr dirty="0" smtClean="0" sz="800" u="heavy">
                <a:solidFill>
                  <a:srgbClr val="DB5353"/>
                </a:solidFill>
                <a:latin typeface="Arial"/>
                <a:cs typeface="Arial"/>
                <a:hlinkClick r:id="rId12"/>
              </a:rPr>
              <a:t>http://pixaba</a:t>
            </a:r>
            <a:r>
              <a:rPr dirty="0" smtClean="0" sz="800" spc="-60" u="heavy">
                <a:solidFill>
                  <a:srgbClr val="DB5353"/>
                </a:solidFill>
                <a:latin typeface="Arial"/>
                <a:cs typeface="Arial"/>
                <a:hlinkClick r:id="rId12"/>
              </a:rPr>
              <a:t>y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12"/>
              </a:rPr>
              <a:t>.com/en/sandpaper-grit-grinding-green-153235/</a:t>
            </a:r>
            <a:r>
              <a:rPr dirty="0" smtClean="0" sz="800" spc="0">
                <a:solidFill>
                  <a:srgbClr val="DB5353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Pixabay (2013). </a:t>
            </a:r>
            <a:r>
              <a:rPr dirty="0" smtClean="0" sz="800" spc="0" i="1">
                <a:latin typeface="Arial"/>
                <a:cs typeface="Arial"/>
              </a:rPr>
              <a:t>Red Blue</a:t>
            </a:r>
            <a:r>
              <a:rPr dirty="0" smtClean="0" sz="800" spc="-15" i="1">
                <a:latin typeface="Arial"/>
                <a:cs typeface="Arial"/>
              </a:rPr>
              <a:t> </a:t>
            </a:r>
            <a:r>
              <a:rPr dirty="0" smtClean="0" sz="800" spc="-45" i="1">
                <a:latin typeface="Arial"/>
                <a:cs typeface="Arial"/>
              </a:rPr>
              <a:t>Y</a:t>
            </a:r>
            <a:r>
              <a:rPr dirty="0" smtClean="0" sz="800" spc="0" i="1">
                <a:latin typeface="Arial"/>
                <a:cs typeface="Arial"/>
              </a:rPr>
              <a:t>ellow Cartoon Bed Free Pillows Sleep</a:t>
            </a:r>
            <a:r>
              <a:rPr dirty="0" smtClean="0" sz="800" spc="0">
                <a:latin typeface="Arial"/>
                <a:cs typeface="Arial"/>
              </a:rPr>
              <a:t>. Retrieved November 12, 2013, from 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12"/>
              </a:rPr>
              <a:t>http://pixaba</a:t>
            </a:r>
            <a:r>
              <a:rPr dirty="0" smtClean="0" sz="800" spc="-60" u="heavy">
                <a:solidFill>
                  <a:srgbClr val="DB5353"/>
                </a:solidFill>
                <a:latin typeface="Arial"/>
                <a:cs typeface="Arial"/>
                <a:hlinkClick r:id="rId12"/>
              </a:rPr>
              <a:t>y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12"/>
              </a:rPr>
              <a:t>.com/en/red-blue-yellow-cartoon-bed-free-29866/</a:t>
            </a:r>
            <a:r>
              <a:rPr dirty="0" smtClean="0" sz="800" spc="0">
                <a:solidFill>
                  <a:srgbClr val="DB5353"/>
                </a:solidFill>
                <a:latin typeface="Arial"/>
                <a:cs typeface="Arial"/>
              </a:rPr>
              <a:t> </a:t>
            </a:r>
            <a:r>
              <a:rPr dirty="0" smtClean="0" sz="800" spc="0">
                <a:latin typeface="Arial"/>
                <a:cs typeface="Arial"/>
              </a:rPr>
              <a:t>Pixabay (2013). </a:t>
            </a:r>
            <a:r>
              <a:rPr dirty="0" smtClean="0" sz="800" spc="0" i="1">
                <a:latin typeface="Arial"/>
                <a:cs typeface="Arial"/>
              </a:rPr>
              <a:t>Red Outline Star Silhouette Cartoon Fish Fre</a:t>
            </a:r>
            <a:r>
              <a:rPr dirty="0" smtClean="0" sz="800" spc="-5" i="1">
                <a:latin typeface="Arial"/>
                <a:cs typeface="Arial"/>
              </a:rPr>
              <a:t>e</a:t>
            </a:r>
            <a:r>
              <a:rPr dirty="0" smtClean="0" sz="800" spc="0">
                <a:latin typeface="Arial"/>
                <a:cs typeface="Arial"/>
              </a:rPr>
              <a:t>. Retrieved November 12, 2013, from 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12"/>
              </a:rPr>
              <a:t>http://pixaba</a:t>
            </a:r>
            <a:r>
              <a:rPr dirty="0" smtClean="0" sz="800" spc="-60" u="heavy">
                <a:solidFill>
                  <a:srgbClr val="DB5353"/>
                </a:solidFill>
                <a:latin typeface="Arial"/>
                <a:cs typeface="Arial"/>
                <a:hlinkClick r:id="rId12"/>
              </a:rPr>
              <a:t>y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12"/>
              </a:rPr>
              <a:t>.com/en/red-outline-star-silhouette-32938/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594202"/>
            <a:ext cx="6899909" cy="680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5750" indent="-273685">
              <a:lnSpc>
                <a:spcPct val="100000"/>
              </a:lnSpc>
              <a:buClr>
                <a:srgbClr val="72A376"/>
              </a:buClr>
              <a:buFont typeface="Arial"/>
              <a:buChar char="•"/>
              <a:tabLst>
                <a:tab pos="285750" algn="l"/>
                <a:tab pos="4699000" algn="l"/>
                <a:tab pos="5676900" algn="l"/>
              </a:tabLst>
            </a:pPr>
            <a:r>
              <a:rPr dirty="0" smtClean="0" sz="4400" spc="0">
                <a:solidFill>
                  <a:srgbClr val="676A55"/>
                </a:solidFill>
                <a:latin typeface="Times New Roman"/>
                <a:cs typeface="Times New Roman"/>
              </a:rPr>
              <a:t>Listen ….</a:t>
            </a:r>
            <a:r>
              <a:rPr dirty="0" smtClean="0" sz="4400" spc="-80">
                <a:solidFill>
                  <a:srgbClr val="676A55"/>
                </a:solidFill>
                <a:latin typeface="Times New Roman"/>
                <a:cs typeface="Times New Roman"/>
              </a:rPr>
              <a:t> </a:t>
            </a:r>
            <a:r>
              <a:rPr dirty="0" smtClean="0" sz="4400" spc="0">
                <a:solidFill>
                  <a:srgbClr val="676A55"/>
                </a:solidFill>
                <a:latin typeface="Times New Roman"/>
                <a:cs typeface="Times New Roman"/>
              </a:rPr>
              <a:t>What do	</a:t>
            </a:r>
            <a:r>
              <a:rPr dirty="0" smtClean="0" sz="4400" spc="0">
                <a:solidFill>
                  <a:srgbClr val="676A55"/>
                </a:solidFill>
                <a:latin typeface="Times New Roman"/>
                <a:cs typeface="Times New Roman"/>
              </a:rPr>
              <a:t>you	</a:t>
            </a:r>
            <a:r>
              <a:rPr dirty="0" smtClean="0" sz="4400" spc="0">
                <a:solidFill>
                  <a:srgbClr val="676A55"/>
                </a:solidFill>
                <a:latin typeface="Times New Roman"/>
                <a:cs typeface="Times New Roman"/>
              </a:rPr>
              <a:t>hear?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1752600"/>
            <a:ext cx="2244725" cy="1871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410200" y="2895600"/>
            <a:ext cx="812800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8340" y="3642360"/>
            <a:ext cx="7941945" cy="1575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ts val="2100"/>
              </a:lnSpc>
              <a:tabLst>
                <a:tab pos="1613535" algn="l"/>
              </a:tabLst>
            </a:pPr>
            <a:r>
              <a:rPr dirty="0" smtClean="0" sz="1800">
                <a:latin typeface="Arial"/>
                <a:cs typeface="Arial"/>
              </a:rPr>
              <a:t>Soundbible.com</a:t>
            </a:r>
            <a:r>
              <a:rPr dirty="0" smtClean="0" sz="1800" spc="-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(07/20/2010). </a:t>
            </a:r>
            <a:r>
              <a:rPr dirty="0" smtClean="0" sz="1800" spc="0" i="1">
                <a:latin typeface="Arial"/>
                <a:cs typeface="Arial"/>
              </a:rPr>
              <a:t>Best Cardinal</a:t>
            </a:r>
            <a:r>
              <a:rPr dirty="0" smtClean="0" sz="1800" spc="-5" i="1">
                <a:latin typeface="Arial"/>
                <a:cs typeface="Arial"/>
              </a:rPr>
              <a:t> </a:t>
            </a:r>
            <a:r>
              <a:rPr dirty="0" smtClean="0" sz="1800" spc="0" i="1">
                <a:latin typeface="Arial"/>
                <a:cs typeface="Arial"/>
              </a:rPr>
              <a:t>Bird Soun</a:t>
            </a:r>
            <a:r>
              <a:rPr dirty="0" smtClean="0" sz="1800" spc="-5" i="1">
                <a:latin typeface="Arial"/>
                <a:cs typeface="Arial"/>
              </a:rPr>
              <a:t>d</a:t>
            </a:r>
            <a:r>
              <a:rPr dirty="0" smtClean="0" sz="1800" spc="0">
                <a:latin typeface="Arial"/>
                <a:cs typeface="Arial"/>
              </a:rPr>
              <a:t>. Retrieved November</a:t>
            </a:r>
            <a:r>
              <a:rPr dirty="0" smtClean="0" sz="1800" spc="0">
                <a:latin typeface="Arial"/>
                <a:cs typeface="Arial"/>
              </a:rPr>
              <a:t> 13, 2013, from	</a:t>
            </a:r>
            <a:r>
              <a:rPr dirty="0" smtClean="0" sz="1800" spc="0" u="heavy">
                <a:solidFill>
                  <a:srgbClr val="DB5353"/>
                </a:solidFill>
                <a:latin typeface="Arial"/>
                <a:cs typeface="Arial"/>
                <a:hlinkClick r:id="rId4"/>
              </a:rPr>
              <a:t>http://soundbible.com/1515-Best-Cardinal-Bird.html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9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622300">
              <a:lnSpc>
                <a:spcPct val="100000"/>
              </a:lnSpc>
            </a:pPr>
            <a:r>
              <a:rPr dirty="0" smtClean="0" sz="5400">
                <a:solidFill>
                  <a:srgbClr val="262626"/>
                </a:solidFill>
                <a:latin typeface="Arial"/>
                <a:cs typeface="Arial"/>
              </a:rPr>
              <a:t>Hearing </a:t>
            </a:r>
            <a:r>
              <a:rPr dirty="0" smtClean="0" sz="5400">
                <a:solidFill>
                  <a:srgbClr val="262626"/>
                </a:solidFill>
                <a:latin typeface="Arial"/>
                <a:cs typeface="Arial"/>
              </a:rPr>
              <a:t>…</a:t>
            </a:r>
            <a:r>
              <a:rPr dirty="0" smtClean="0" sz="5400">
                <a:solidFill>
                  <a:srgbClr val="262626"/>
                </a:solidFill>
                <a:latin typeface="Arial"/>
                <a:cs typeface="Arial"/>
              </a:rPr>
              <a:t>..</a:t>
            </a:r>
            <a:endParaRPr sz="5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6032182"/>
            <a:ext cx="7195184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Arial"/>
                <a:cs typeface="Arial"/>
              </a:rPr>
              <a:t>Pixabay (2013). </a:t>
            </a:r>
            <a:r>
              <a:rPr dirty="0" smtClean="0" sz="800" spc="-60" i="1">
                <a:latin typeface="Arial"/>
                <a:cs typeface="Arial"/>
              </a:rPr>
              <a:t>T</a:t>
            </a:r>
            <a:r>
              <a:rPr dirty="0" smtClean="0" sz="800" spc="0" i="1">
                <a:latin typeface="Arial"/>
                <a:cs typeface="Arial"/>
              </a:rPr>
              <a:t>weet </a:t>
            </a:r>
            <a:r>
              <a:rPr dirty="0" smtClean="0" sz="800" spc="-60" i="1">
                <a:latin typeface="Arial"/>
                <a:cs typeface="Arial"/>
              </a:rPr>
              <a:t>T</a:t>
            </a:r>
            <a:r>
              <a:rPr dirty="0" smtClean="0" sz="800" spc="0" i="1">
                <a:latin typeface="Arial"/>
                <a:cs typeface="Arial"/>
              </a:rPr>
              <a:t>witter Bird Blue </a:t>
            </a:r>
            <a:r>
              <a:rPr dirty="0" smtClean="0" sz="800" spc="-60" i="1">
                <a:latin typeface="Arial"/>
                <a:cs typeface="Arial"/>
              </a:rPr>
              <a:t>T</a:t>
            </a:r>
            <a:r>
              <a:rPr dirty="0" smtClean="0" sz="800" spc="0" i="1">
                <a:latin typeface="Arial"/>
                <a:cs typeface="Arial"/>
              </a:rPr>
              <a:t>wig Branch Green Hills</a:t>
            </a:r>
            <a:r>
              <a:rPr dirty="0" smtClean="0" sz="800" spc="0">
                <a:latin typeface="Arial"/>
                <a:cs typeface="Arial"/>
              </a:rPr>
              <a:t>. Retrieved November 12, 2013, from 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5"/>
              </a:rPr>
              <a:t>http://pixaba</a:t>
            </a:r>
            <a:r>
              <a:rPr dirty="0" smtClean="0" sz="800" spc="-60" u="heavy">
                <a:solidFill>
                  <a:srgbClr val="DB5353"/>
                </a:solidFill>
                <a:latin typeface="Arial"/>
                <a:cs typeface="Arial"/>
                <a:hlinkClick r:id="rId5"/>
              </a:rPr>
              <a:t>y</a:t>
            </a:r>
            <a:r>
              <a:rPr dirty="0" smtClean="0" sz="800" spc="0" u="heavy">
                <a:solidFill>
                  <a:srgbClr val="DB5353"/>
                </a:solidFill>
                <a:latin typeface="Arial"/>
                <a:cs typeface="Arial"/>
                <a:hlinkClick r:id="rId5"/>
              </a:rPr>
              <a:t>.com/en/tweet-twitter-bird-blue-twig-155281/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08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5400">
                <a:solidFill>
                  <a:srgbClr val="262626"/>
                </a:solidFill>
                <a:latin typeface="Calibri"/>
                <a:cs typeface="Calibri"/>
              </a:rPr>
              <a:t>So</a:t>
            </a:r>
            <a:r>
              <a:rPr dirty="0" smtClean="0" sz="5400" spc="-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mtClean="0" sz="5400" spc="0">
                <a:solidFill>
                  <a:srgbClr val="262626"/>
                </a:solidFill>
                <a:latin typeface="Calibri"/>
                <a:cs typeface="Calibri"/>
              </a:rPr>
              <a:t>what</a:t>
            </a:r>
            <a:r>
              <a:rPr dirty="0" smtClean="0" sz="5400" spc="-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mtClean="0" sz="5400" spc="0">
                <a:solidFill>
                  <a:srgbClr val="262626"/>
                </a:solidFill>
                <a:latin typeface="Calibri"/>
                <a:cs typeface="Calibri"/>
              </a:rPr>
              <a:t>is</a:t>
            </a:r>
            <a:r>
              <a:rPr dirty="0" smtClean="0" sz="5400" spc="-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mtClean="0" sz="5400" spc="0">
                <a:solidFill>
                  <a:srgbClr val="262626"/>
                </a:solidFill>
                <a:latin typeface="Calibri"/>
                <a:cs typeface="Calibri"/>
              </a:rPr>
              <a:t>Memory?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81550"/>
            <a:ext cx="3717290" cy="3780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79400" marR="283210" indent="-266700">
              <a:lnSpc>
                <a:spcPts val="2800"/>
              </a:lnSpc>
              <a:buClr>
                <a:srgbClr val="72A376"/>
              </a:buClr>
              <a:buFont typeface="Arial"/>
              <a:buChar char="•"/>
              <a:tabLst>
                <a:tab pos="285750" algn="l"/>
              </a:tabLst>
            </a:pPr>
            <a:r>
              <a:rPr dirty="0" smtClean="0" sz="2400">
                <a:solidFill>
                  <a:srgbClr val="676A55"/>
                </a:solidFill>
                <a:latin typeface="Calibri"/>
                <a:cs typeface="Calibri"/>
              </a:rPr>
              <a:t>Memory is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everything we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 know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and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have learned.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32"/>
              </a:spcBef>
              <a:buClr>
                <a:srgbClr val="72A376"/>
              </a:buClr>
              <a:buFont typeface="Arial"/>
              <a:buChar char="•"/>
            </a:pPr>
            <a:endParaRPr sz="500"/>
          </a:p>
          <a:p>
            <a:pPr marL="279400" marR="265430" indent="-266700">
              <a:lnSpc>
                <a:spcPct val="99400"/>
              </a:lnSpc>
              <a:buClr>
                <a:srgbClr val="72A376"/>
              </a:buClr>
              <a:buFont typeface="Arial"/>
              <a:buChar char="•"/>
              <a:tabLst>
                <a:tab pos="285750" algn="l"/>
              </a:tabLst>
            </a:pPr>
            <a:r>
              <a:rPr dirty="0" smtClean="0" sz="2400" spc="10">
                <a:solidFill>
                  <a:srgbClr val="676A55"/>
                </a:solidFill>
                <a:latin typeface="Calibri"/>
                <a:cs typeface="Calibri"/>
              </a:rPr>
              <a:t>Informa9on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comes in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 through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our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senses and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is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 stored in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our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brain.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45"/>
              </a:spcBef>
              <a:buClr>
                <a:srgbClr val="72A376"/>
              </a:buClr>
              <a:buFont typeface="Arial"/>
              <a:buChar char="•"/>
            </a:pPr>
            <a:endParaRPr sz="550"/>
          </a:p>
          <a:p>
            <a:pPr marL="279400" marR="12700" indent="-266700">
              <a:lnSpc>
                <a:spcPct val="100000"/>
              </a:lnSpc>
              <a:buClr>
                <a:srgbClr val="72A376"/>
              </a:buClr>
              <a:buFont typeface="Arial"/>
              <a:buChar char="•"/>
              <a:tabLst>
                <a:tab pos="285750" algn="l"/>
              </a:tabLst>
            </a:pPr>
            <a:r>
              <a:rPr dirty="0" smtClean="0" sz="2400">
                <a:solidFill>
                  <a:srgbClr val="676A55"/>
                </a:solidFill>
                <a:latin typeface="Calibri"/>
                <a:cs typeface="Calibri"/>
              </a:rPr>
              <a:t>When we want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to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 remember or recall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 something,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the brain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“turns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 on”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or “lights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up”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and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we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 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remem</a:t>
            </a:r>
            <a:r>
              <a:rPr dirty="0" smtClean="0" sz="2400" spc="0">
                <a:solidFill>
                  <a:srgbClr val="676A55"/>
                </a:solidFill>
                <a:latin typeface="Calibri"/>
                <a:cs typeface="Calibri"/>
              </a:rPr>
              <a:t>b</a:t>
            </a:r>
            <a:r>
              <a:rPr dirty="0" smtClean="0" sz="2400" spc="-5">
                <a:solidFill>
                  <a:srgbClr val="676A55"/>
                </a:solidFill>
                <a:latin typeface="Calibri"/>
                <a:cs typeface="Calibri"/>
              </a:rPr>
              <a:t>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00200"/>
            <a:ext cx="4038600" cy="452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286" y="3965752"/>
            <a:ext cx="2469515" cy="2027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232410">
              <a:lnSpc>
                <a:spcPct val="99500"/>
              </a:lnSpc>
            </a:pPr>
            <a:r>
              <a:rPr dirty="0" smtClean="0" sz="4400">
                <a:solidFill>
                  <a:srgbClr val="262626"/>
                </a:solidFill>
                <a:latin typeface="Chalkduster"/>
                <a:cs typeface="Chalkduster"/>
              </a:rPr>
              <a:t>The</a:t>
            </a:r>
            <a:r>
              <a:rPr dirty="0" smtClean="0" sz="4400">
                <a:solidFill>
                  <a:srgbClr val="262626"/>
                </a:solidFill>
                <a:latin typeface="Chalkduster"/>
                <a:cs typeface="Chalkduster"/>
              </a:rPr>
              <a:t> </a:t>
            </a:r>
            <a:r>
              <a:rPr dirty="0" smtClean="0" sz="4400" spc="-5">
                <a:solidFill>
                  <a:srgbClr val="262626"/>
                </a:solidFill>
                <a:latin typeface="Chalkduster"/>
                <a:cs typeface="Chalkduster"/>
              </a:rPr>
              <a:t>Mem</a:t>
            </a:r>
            <a:r>
              <a:rPr dirty="0" smtClean="0" sz="4400" spc="40">
                <a:solidFill>
                  <a:srgbClr val="262626"/>
                </a:solidFill>
                <a:latin typeface="Chalkduster"/>
                <a:cs typeface="Chalkduster"/>
              </a:rPr>
              <a:t>o</a:t>
            </a:r>
            <a:r>
              <a:rPr dirty="0" smtClean="0" sz="4400" spc="160">
                <a:solidFill>
                  <a:srgbClr val="262626"/>
                </a:solidFill>
                <a:latin typeface="Chalkduster"/>
                <a:cs typeface="Chalkduster"/>
              </a:rPr>
              <a:t>r</a:t>
            </a:r>
            <a:r>
              <a:rPr dirty="0" smtClean="0" sz="4400" spc="0">
                <a:solidFill>
                  <a:srgbClr val="262626"/>
                </a:solidFill>
                <a:latin typeface="Chalkduster"/>
                <a:cs typeface="Chalkduster"/>
              </a:rPr>
              <a:t>y</a:t>
            </a:r>
            <a:r>
              <a:rPr dirty="0" smtClean="0" sz="4400" spc="0">
                <a:solidFill>
                  <a:srgbClr val="262626"/>
                </a:solidFill>
                <a:latin typeface="Chalkduster"/>
                <a:cs typeface="Chalkduster"/>
              </a:rPr>
              <a:t> G</a:t>
            </a:r>
            <a:r>
              <a:rPr dirty="0" smtClean="0" sz="4400" spc="-140">
                <a:solidFill>
                  <a:srgbClr val="262626"/>
                </a:solidFill>
                <a:latin typeface="Chalkduster"/>
                <a:cs typeface="Chalkduster"/>
              </a:rPr>
              <a:t>a</a:t>
            </a:r>
            <a:r>
              <a:rPr dirty="0" smtClean="0" sz="4400" spc="105">
                <a:solidFill>
                  <a:srgbClr val="262626"/>
                </a:solidFill>
                <a:latin typeface="Chalkduster"/>
                <a:cs typeface="Chalkduster"/>
              </a:rPr>
              <a:t>m</a:t>
            </a:r>
            <a:r>
              <a:rPr dirty="0" smtClean="0" sz="4400" spc="0">
                <a:solidFill>
                  <a:srgbClr val="262626"/>
                </a:solidFill>
                <a:latin typeface="Chalkduster"/>
                <a:cs typeface="Chalkduster"/>
              </a:rPr>
              <a:t>e</a:t>
            </a:r>
            <a:endParaRPr sz="4400">
              <a:latin typeface="Chalkduster"/>
              <a:cs typeface="Chalkduste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2819400"/>
            <a:ext cx="2274887" cy="254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1600200"/>
            <a:ext cx="2209800" cy="2460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657600" y="1524000"/>
            <a:ext cx="5486400" cy="533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3800"/>
              </a:lnSpc>
            </a:pPr>
            <a:r>
              <a:rPr dirty="0" smtClean="0" sz="3200">
                <a:solidFill>
                  <a:srgbClr val="262626"/>
                </a:solidFill>
                <a:latin typeface="Calibri"/>
                <a:cs typeface="Calibri"/>
              </a:rPr>
              <a:t>Let’s</a:t>
            </a:r>
            <a:r>
              <a:rPr dirty="0" smtClean="0" sz="3200" spc="-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262626"/>
                </a:solidFill>
                <a:latin typeface="Calibri"/>
                <a:cs typeface="Calibri"/>
              </a:rPr>
              <a:t>play</a:t>
            </a:r>
            <a:r>
              <a:rPr dirty="0" smtClean="0" sz="3200" spc="-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262626"/>
                </a:solidFill>
                <a:latin typeface="Calibri"/>
                <a:cs typeface="Calibri"/>
              </a:rPr>
              <a:t>a game to</a:t>
            </a:r>
            <a:r>
              <a:rPr dirty="0" smtClean="0" sz="3200" spc="-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262626"/>
                </a:solidFill>
                <a:latin typeface="Calibri"/>
                <a:cs typeface="Calibri"/>
              </a:rPr>
              <a:t>see how</a:t>
            </a:r>
            <a:r>
              <a:rPr dirty="0" smtClean="0" sz="3200" spc="-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262626"/>
                </a:solidFill>
                <a:latin typeface="Calibri"/>
                <a:cs typeface="Calibri"/>
              </a:rPr>
              <a:t>our</a:t>
            </a:r>
            <a:r>
              <a:rPr dirty="0" smtClean="0" sz="3200" spc="-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mtClean="0" sz="3200" spc="0">
                <a:solidFill>
                  <a:srgbClr val="262626"/>
                </a:solidFill>
                <a:latin typeface="Calibri"/>
                <a:cs typeface="Calibri"/>
              </a:rPr>
              <a:t>memory</a:t>
            </a:r>
            <a:r>
              <a:rPr dirty="0" smtClean="0" sz="3200" spc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mtClean="0" sz="3200" spc="-5">
                <a:solidFill>
                  <a:srgbClr val="262626"/>
                </a:solidFill>
                <a:latin typeface="Calibri"/>
                <a:cs typeface="Calibri"/>
              </a:rPr>
              <a:t>w</a:t>
            </a:r>
            <a:r>
              <a:rPr dirty="0" smtClean="0" sz="3200" spc="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dirty="0" smtClean="0" sz="3200" spc="-5">
                <a:solidFill>
                  <a:srgbClr val="262626"/>
                </a:solidFill>
                <a:latin typeface="Calibri"/>
                <a:cs typeface="Calibri"/>
              </a:rPr>
              <a:t>rks</a:t>
            </a:r>
            <a:r>
              <a:rPr dirty="0" smtClean="0" sz="3200" spc="0">
                <a:solidFill>
                  <a:srgbClr val="262626"/>
                </a:solidFill>
                <a:latin typeface="Calibri"/>
                <a:cs typeface="Calibri"/>
              </a:rPr>
              <a:t>….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367" y="748145"/>
            <a:ext cx="3611879" cy="3915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762001"/>
            <a:ext cx="3505200" cy="3810000"/>
          </a:xfrm>
          <a:custGeom>
            <a:avLst/>
            <a:gdLst/>
            <a:ahLst/>
            <a:cxnLst/>
            <a:rect l="l" t="t" r="r" b="b"/>
            <a:pathLst>
              <a:path w="3505200" h="3810000">
                <a:moveTo>
                  <a:pt x="0" y="0"/>
                </a:moveTo>
                <a:lnTo>
                  <a:pt x="3505200" y="0"/>
                </a:lnTo>
                <a:lnTo>
                  <a:pt x="3505200" y="3810000"/>
                </a:lnTo>
                <a:lnTo>
                  <a:pt x="0" y="3810000"/>
                </a:lnTo>
                <a:lnTo>
                  <a:pt x="0" y="0"/>
                </a:lnTo>
                <a:close/>
              </a:path>
            </a:pathLst>
          </a:custGeom>
          <a:solidFill>
            <a:srgbClr val="DA6A5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14399" y="762001"/>
            <a:ext cx="3503412" cy="3808056"/>
          </a:xfrm>
          <a:custGeom>
            <a:avLst/>
            <a:gdLst/>
            <a:ahLst/>
            <a:cxnLst/>
            <a:rect l="l" t="t" r="r" b="b"/>
            <a:pathLst>
              <a:path w="3503412" h="3808056">
                <a:moveTo>
                  <a:pt x="0" y="0"/>
                </a:moveTo>
                <a:lnTo>
                  <a:pt x="3503412" y="0"/>
                </a:lnTo>
                <a:lnTo>
                  <a:pt x="3503412" y="3808056"/>
                </a:lnTo>
                <a:lnTo>
                  <a:pt x="0" y="3808056"/>
                </a:lnTo>
                <a:lnTo>
                  <a:pt x="0" y="0"/>
                </a:lnTo>
                <a:close/>
              </a:path>
            </a:pathLst>
          </a:custGeom>
          <a:ln w="15866">
            <a:solidFill>
              <a:srgbClr val="84B0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74540" y="1142906"/>
            <a:ext cx="3460115" cy="546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5115" indent="-273050">
              <a:lnSpc>
                <a:spcPts val="4305"/>
              </a:lnSpc>
              <a:buClr>
                <a:srgbClr val="72A376"/>
              </a:buClr>
              <a:buFont typeface="Arial"/>
              <a:buChar char="•"/>
              <a:tabLst>
                <a:tab pos="285115" algn="l"/>
              </a:tabLst>
            </a:pPr>
            <a:r>
              <a:rPr dirty="0" smtClean="0" sz="3600" spc="0">
                <a:solidFill>
                  <a:srgbClr val="676A55"/>
                </a:solidFill>
                <a:latin typeface="Times New Roman"/>
                <a:cs typeface="Times New Roman"/>
              </a:rPr>
              <a:t>What if our brain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1688802"/>
            <a:ext cx="7282180" cy="4217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164965">
              <a:lnSpc>
                <a:spcPct val="100000"/>
              </a:lnSpc>
            </a:pPr>
            <a:r>
              <a:rPr dirty="0" smtClean="0" sz="3600">
                <a:solidFill>
                  <a:srgbClr val="676A55"/>
                </a:solidFill>
                <a:latin typeface="Times New Roman"/>
                <a:cs typeface="Times New Roman"/>
              </a:rPr>
              <a:t>got sick?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6"/>
              </a:spcBef>
            </a:pPr>
            <a:endParaRPr sz="800"/>
          </a:p>
          <a:p>
            <a:pPr marL="4164965" marR="24765" indent="-266700">
              <a:lnSpc>
                <a:spcPct val="99900"/>
              </a:lnSpc>
              <a:buClr>
                <a:srgbClr val="72A376"/>
              </a:buClr>
              <a:buFont typeface="Arial"/>
              <a:buChar char="•"/>
              <a:tabLst>
                <a:tab pos="4171315" algn="l"/>
              </a:tabLst>
            </a:pPr>
            <a:r>
              <a:rPr dirty="0" smtClean="0" sz="3600" spc="0">
                <a:solidFill>
                  <a:srgbClr val="676A55"/>
                </a:solidFill>
                <a:latin typeface="Times New Roman"/>
                <a:cs typeface="Times New Roman"/>
              </a:rPr>
              <a:t>How</a:t>
            </a:r>
            <a:r>
              <a:rPr dirty="0" smtClean="0" sz="3600" spc="-5">
                <a:solidFill>
                  <a:srgbClr val="676A55"/>
                </a:solidFill>
                <a:latin typeface="Times New Roman"/>
                <a:cs typeface="Times New Roman"/>
              </a:rPr>
              <a:t> </a:t>
            </a:r>
            <a:r>
              <a:rPr dirty="0" smtClean="0" sz="3600" spc="0">
                <a:solidFill>
                  <a:srgbClr val="676A55"/>
                </a:solidFill>
                <a:latin typeface="Times New Roman"/>
                <a:cs typeface="Times New Roman"/>
              </a:rPr>
              <a:t>do we keep</a:t>
            </a:r>
            <a:r>
              <a:rPr dirty="0" smtClean="0" sz="3600" spc="0">
                <a:solidFill>
                  <a:srgbClr val="676A55"/>
                </a:solidFill>
                <a:latin typeface="Times New Roman"/>
                <a:cs typeface="Times New Roman"/>
              </a:rPr>
              <a:t> our brains</a:t>
            </a:r>
            <a:r>
              <a:rPr dirty="0" smtClean="0" sz="3600" spc="0">
                <a:solidFill>
                  <a:srgbClr val="676A55"/>
                </a:solidFill>
                <a:latin typeface="Times New Roman"/>
                <a:cs typeface="Times New Roman"/>
              </a:rPr>
              <a:t> healthy?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27"/>
              </a:spcBef>
            </a:pPr>
            <a:endParaRPr sz="1400"/>
          </a:p>
          <a:p>
            <a:pPr marL="12700" marR="12700">
              <a:lnSpc>
                <a:spcPct val="100000"/>
              </a:lnSpc>
              <a:tabLst>
                <a:tab pos="4304665" algn="l"/>
              </a:tabLst>
            </a:pPr>
            <a:r>
              <a:rPr dirty="0" smtClean="0" sz="4000">
                <a:solidFill>
                  <a:srgbClr val="262626"/>
                </a:solidFill>
                <a:latin typeface="Arial"/>
                <a:cs typeface="Arial"/>
              </a:rPr>
              <a:t>Is it important to keep our brains</a:t>
            </a:r>
            <a:r>
              <a:rPr dirty="0" smtClean="0" sz="4000">
                <a:solidFill>
                  <a:srgbClr val="262626"/>
                </a:solidFill>
                <a:latin typeface="Arial"/>
                <a:cs typeface="Arial"/>
              </a:rPr>
              <a:t> healthy and safe?	</a:t>
            </a:r>
            <a:r>
              <a:rPr dirty="0" smtClean="0" sz="4000">
                <a:solidFill>
                  <a:srgbClr val="262626"/>
                </a:solidFill>
                <a:latin typeface="Arial"/>
                <a:cs typeface="Arial"/>
              </a:rPr>
              <a:t>Why?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990600"/>
            <a:ext cx="2743200" cy="3308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4815840"/>
            <a:ext cx="6250940" cy="1318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5200"/>
              </a:lnSpc>
            </a:pPr>
            <a:r>
              <a:rPr dirty="0" smtClean="0" sz="4400">
                <a:solidFill>
                  <a:srgbClr val="262626"/>
                </a:solidFill>
                <a:latin typeface="Comic Sans MS"/>
                <a:cs typeface="Comic Sans MS"/>
              </a:rPr>
              <a:t>Is</a:t>
            </a:r>
            <a:r>
              <a:rPr dirty="0" smtClean="0" sz="4400" spc="-5">
                <a:solidFill>
                  <a:srgbClr val="262626"/>
                </a:solidFill>
                <a:latin typeface="Comic Sans MS"/>
                <a:cs typeface="Comic Sans MS"/>
              </a:rPr>
              <a:t> </a:t>
            </a:r>
            <a:r>
              <a:rPr dirty="0" smtClean="0" sz="4400" spc="0">
                <a:solidFill>
                  <a:srgbClr val="262626"/>
                </a:solidFill>
                <a:latin typeface="Comic Sans MS"/>
                <a:cs typeface="Comic Sans MS"/>
              </a:rPr>
              <a:t>it i</a:t>
            </a:r>
            <a:r>
              <a:rPr dirty="0" smtClean="0" sz="4400" spc="-5">
                <a:solidFill>
                  <a:srgbClr val="262626"/>
                </a:solidFill>
                <a:latin typeface="Comic Sans MS"/>
                <a:cs typeface="Comic Sans MS"/>
              </a:rPr>
              <a:t>m</a:t>
            </a:r>
            <a:r>
              <a:rPr dirty="0" smtClean="0" sz="4400" spc="-5">
                <a:solidFill>
                  <a:srgbClr val="262626"/>
                </a:solidFill>
                <a:latin typeface="Comic Sans MS"/>
                <a:cs typeface="Comic Sans MS"/>
              </a:rPr>
              <a:t>p</a:t>
            </a:r>
            <a:r>
              <a:rPr dirty="0" smtClean="0" sz="4400" spc="-5">
                <a:solidFill>
                  <a:srgbClr val="262626"/>
                </a:solidFill>
                <a:latin typeface="Comic Sans MS"/>
                <a:cs typeface="Comic Sans MS"/>
              </a:rPr>
              <a:t>o</a:t>
            </a:r>
            <a:r>
              <a:rPr dirty="0" smtClean="0" sz="4400" spc="0">
                <a:solidFill>
                  <a:srgbClr val="262626"/>
                </a:solidFill>
                <a:latin typeface="Comic Sans MS"/>
                <a:cs typeface="Comic Sans MS"/>
              </a:rPr>
              <a:t>rt</a:t>
            </a:r>
            <a:r>
              <a:rPr dirty="0" smtClean="0" sz="4400" spc="-5">
                <a:solidFill>
                  <a:srgbClr val="262626"/>
                </a:solidFill>
                <a:latin typeface="Comic Sans MS"/>
                <a:cs typeface="Comic Sans MS"/>
              </a:rPr>
              <a:t>a</a:t>
            </a:r>
            <a:r>
              <a:rPr dirty="0" smtClean="0" sz="4400" spc="0">
                <a:solidFill>
                  <a:srgbClr val="262626"/>
                </a:solidFill>
                <a:latin typeface="Comic Sans MS"/>
                <a:cs typeface="Comic Sans MS"/>
              </a:rPr>
              <a:t>nt to</a:t>
            </a:r>
            <a:r>
              <a:rPr dirty="0" smtClean="0" sz="4400" spc="-5">
                <a:solidFill>
                  <a:srgbClr val="262626"/>
                </a:solidFill>
                <a:latin typeface="Comic Sans MS"/>
                <a:cs typeface="Comic Sans MS"/>
              </a:rPr>
              <a:t> </a:t>
            </a:r>
            <a:r>
              <a:rPr dirty="0" smtClean="0" sz="4400" spc="-5">
                <a:solidFill>
                  <a:srgbClr val="262626"/>
                </a:solidFill>
                <a:latin typeface="Comic Sans MS"/>
                <a:cs typeface="Comic Sans MS"/>
              </a:rPr>
              <a:t>l</a:t>
            </a:r>
            <a:r>
              <a:rPr dirty="0" smtClean="0" sz="4400" spc="-5">
                <a:solidFill>
                  <a:srgbClr val="262626"/>
                </a:solidFill>
                <a:latin typeface="Comic Sans MS"/>
                <a:cs typeface="Comic Sans MS"/>
              </a:rPr>
              <a:t>e</a:t>
            </a:r>
            <a:r>
              <a:rPr dirty="0" smtClean="0" sz="4400" spc="-5">
                <a:solidFill>
                  <a:srgbClr val="262626"/>
                </a:solidFill>
                <a:latin typeface="Comic Sans MS"/>
                <a:cs typeface="Comic Sans MS"/>
              </a:rPr>
              <a:t>a</a:t>
            </a:r>
            <a:r>
              <a:rPr dirty="0" smtClean="0" sz="4400" spc="0">
                <a:solidFill>
                  <a:srgbClr val="262626"/>
                </a:solidFill>
                <a:latin typeface="Comic Sans MS"/>
                <a:cs typeface="Comic Sans MS"/>
              </a:rPr>
              <a:t>rn</a:t>
            </a:r>
            <a:r>
              <a:rPr dirty="0" smtClean="0" sz="4400" spc="0">
                <a:solidFill>
                  <a:srgbClr val="262626"/>
                </a:solidFill>
                <a:latin typeface="Comic Sans MS"/>
                <a:cs typeface="Comic Sans MS"/>
              </a:rPr>
              <a:t> about your brain?</a:t>
            </a:r>
            <a:r>
              <a:rPr dirty="0" smtClean="0" sz="4400" spc="-5">
                <a:solidFill>
                  <a:srgbClr val="262626"/>
                </a:solidFill>
                <a:latin typeface="Comic Sans MS"/>
                <a:cs typeface="Comic Sans MS"/>
              </a:rPr>
              <a:t> </a:t>
            </a:r>
            <a:r>
              <a:rPr dirty="0" smtClean="0" sz="4400" spc="0">
                <a:solidFill>
                  <a:srgbClr val="262626"/>
                </a:solidFill>
                <a:latin typeface="Comic Sans MS"/>
                <a:cs typeface="Comic Sans MS"/>
              </a:rPr>
              <a:t>Why?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62300" y="2209800"/>
            <a:ext cx="229235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715000" y="762000"/>
            <a:ext cx="2640012" cy="2592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" y="685800"/>
            <a:ext cx="2438400" cy="282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6185693"/>
            <a:ext cx="6416675" cy="0"/>
          </a:xfrm>
          <a:custGeom>
            <a:avLst/>
            <a:gdLst/>
            <a:ahLst/>
            <a:cxnLst/>
            <a:rect l="l" t="t" r="r" b="b"/>
            <a:pathLst>
              <a:path w="6416675" h="0">
                <a:moveTo>
                  <a:pt x="0" y="0"/>
                </a:moveTo>
                <a:lnTo>
                  <a:pt x="6416675" y="0"/>
                </a:lnTo>
              </a:path>
            </a:pathLst>
          </a:custGeom>
          <a:ln w="28257">
            <a:solidFill>
              <a:srgbClr val="84B0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620000" y="6248400"/>
            <a:ext cx="457200" cy="401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28352" y="4709159"/>
            <a:ext cx="1629294" cy="1629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4724400"/>
            <a:ext cx="1524000" cy="1524000"/>
          </a:xfrm>
          <a:custGeom>
            <a:avLst/>
            <a:gdLst/>
            <a:ahLst/>
            <a:cxnLst/>
            <a:rect l="l" t="t" r="r" b="b"/>
            <a:pathLst>
              <a:path w="1524000" h="1524000">
                <a:moveTo>
                  <a:pt x="0" y="0"/>
                </a:moveTo>
                <a:lnTo>
                  <a:pt x="1524000" y="0"/>
                </a:lnTo>
                <a:lnTo>
                  <a:pt x="152400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80999" y="4724400"/>
            <a:ext cx="1523222" cy="1523222"/>
          </a:xfrm>
          <a:custGeom>
            <a:avLst/>
            <a:gdLst/>
            <a:ahLst/>
            <a:cxnLst/>
            <a:rect l="l" t="t" r="r" b="b"/>
            <a:pathLst>
              <a:path w="1523222" h="1523222">
                <a:moveTo>
                  <a:pt x="0" y="0"/>
                </a:moveTo>
                <a:lnTo>
                  <a:pt x="1523222" y="0"/>
                </a:lnTo>
                <a:lnTo>
                  <a:pt x="1523222" y="1523222"/>
                </a:lnTo>
                <a:lnTo>
                  <a:pt x="0" y="1523222"/>
                </a:lnTo>
                <a:lnTo>
                  <a:pt x="0" y="0"/>
                </a:lnTo>
                <a:close/>
              </a:path>
            </a:pathLst>
          </a:custGeom>
          <a:ln w="15866">
            <a:solidFill>
              <a:srgbClr val="84B0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9740" y="274320"/>
            <a:ext cx="5313680" cy="8394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5400" spc="-5">
                <a:solidFill>
                  <a:srgbClr val="262626"/>
                </a:solidFill>
                <a:latin typeface="Chalkduster"/>
                <a:cs typeface="Chalkduster"/>
              </a:rPr>
              <a:t>H</a:t>
            </a:r>
            <a:r>
              <a:rPr dirty="0" smtClean="0" sz="5400" spc="170">
                <a:solidFill>
                  <a:srgbClr val="262626"/>
                </a:solidFill>
                <a:latin typeface="Chalkduster"/>
                <a:cs typeface="Chalkduster"/>
              </a:rPr>
              <a:t>o</a:t>
            </a:r>
            <a:r>
              <a:rPr dirty="0" smtClean="0" sz="5400" spc="130">
                <a:solidFill>
                  <a:srgbClr val="262626"/>
                </a:solidFill>
                <a:latin typeface="Chalkduster"/>
                <a:cs typeface="Chalkduster"/>
              </a:rPr>
              <a:t>m</a:t>
            </a:r>
            <a:r>
              <a:rPr dirty="0" smtClean="0" sz="5400" spc="-5">
                <a:solidFill>
                  <a:srgbClr val="262626"/>
                </a:solidFill>
                <a:latin typeface="Chalkduster"/>
                <a:cs typeface="Chalkduster"/>
              </a:rPr>
              <a:t>e</a:t>
            </a:r>
            <a:r>
              <a:rPr dirty="0" smtClean="0" sz="5400" spc="30">
                <a:solidFill>
                  <a:srgbClr val="262626"/>
                </a:solidFill>
                <a:latin typeface="Chalkduster"/>
                <a:cs typeface="Chalkduster"/>
              </a:rPr>
              <a:t>w</a:t>
            </a:r>
            <a:r>
              <a:rPr dirty="0" smtClean="0" sz="5400" spc="55">
                <a:solidFill>
                  <a:srgbClr val="262626"/>
                </a:solidFill>
                <a:latin typeface="Chalkduster"/>
                <a:cs typeface="Chalkduster"/>
              </a:rPr>
              <a:t>o</a:t>
            </a:r>
            <a:r>
              <a:rPr dirty="0" smtClean="0" sz="5400" spc="5">
                <a:solidFill>
                  <a:srgbClr val="262626"/>
                </a:solidFill>
                <a:latin typeface="Chalkduster"/>
                <a:cs typeface="Chalkduster"/>
              </a:rPr>
              <a:t>r</a:t>
            </a:r>
            <a:r>
              <a:rPr dirty="0" smtClean="0" sz="5400" spc="0">
                <a:solidFill>
                  <a:srgbClr val="262626"/>
                </a:solidFill>
                <a:latin typeface="Chalkduster"/>
                <a:cs typeface="Chalkduster"/>
              </a:rPr>
              <a:t>k</a:t>
            </a:r>
            <a:r>
              <a:rPr dirty="0" smtClean="0" sz="5400" spc="5">
                <a:solidFill>
                  <a:srgbClr val="262626"/>
                </a:solidFill>
                <a:latin typeface="Chalkduster"/>
                <a:cs typeface="Chalkduster"/>
              </a:rPr>
              <a:t> </a:t>
            </a:r>
            <a:r>
              <a:rPr dirty="0" smtClean="0" sz="5400" spc="0">
                <a:solidFill>
                  <a:srgbClr val="262626"/>
                </a:solidFill>
                <a:latin typeface="Chalkduster"/>
                <a:cs typeface="Chalkduster"/>
              </a:rPr>
              <a:t>….</a:t>
            </a:r>
            <a:endParaRPr sz="5400">
              <a:latin typeface="Chalkduster"/>
              <a:cs typeface="Chalkduste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1466" y="1089169"/>
            <a:ext cx="4247299" cy="4858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657600" y="3657600"/>
            <a:ext cx="866775" cy="1150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895600" y="4953000"/>
            <a:ext cx="854075" cy="825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0" y="3048000"/>
            <a:ext cx="942975" cy="673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114800" y="5105400"/>
            <a:ext cx="508000" cy="8461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743200" y="3886200"/>
            <a:ext cx="520700" cy="773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5940" y="1218346"/>
            <a:ext cx="5715635" cy="1599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703830">
              <a:lnSpc>
                <a:spcPct val="109400"/>
              </a:lnSpc>
            </a:pPr>
            <a:r>
              <a:rPr dirty="0" smtClean="0" sz="2400" spc="65">
                <a:solidFill>
                  <a:srgbClr val="676A55"/>
                </a:solidFill>
                <a:latin typeface="Chalkduster"/>
                <a:cs typeface="Chalkduster"/>
              </a:rPr>
              <a:t>M</a:t>
            </a:r>
            <a:r>
              <a:rPr dirty="0" smtClean="0" sz="2400" spc="75">
                <a:solidFill>
                  <a:srgbClr val="676A55"/>
                </a:solidFill>
                <a:latin typeface="Chalkduster"/>
                <a:cs typeface="Chalkduster"/>
              </a:rPr>
              <a:t>o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m a</a:t>
            </a:r>
            <a:r>
              <a:rPr dirty="0" smtClean="0" sz="2400" spc="-5">
                <a:solidFill>
                  <a:srgbClr val="676A55"/>
                </a:solidFill>
                <a:latin typeface="Chalkduster"/>
                <a:cs typeface="Chalkduster"/>
              </a:rPr>
              <a:t>n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d D</a:t>
            </a:r>
            <a:r>
              <a:rPr dirty="0" smtClean="0" sz="2400" spc="-80">
                <a:solidFill>
                  <a:srgbClr val="676A55"/>
                </a:solidFill>
                <a:latin typeface="Chalkduster"/>
                <a:cs typeface="Chalkduster"/>
              </a:rPr>
              <a:t>a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d,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 L</a:t>
            </a:r>
            <a:r>
              <a:rPr dirty="0" smtClean="0" sz="2400" spc="-25">
                <a:solidFill>
                  <a:srgbClr val="676A55"/>
                </a:solidFill>
                <a:latin typeface="Chalkduster"/>
                <a:cs typeface="Chalkduster"/>
              </a:rPr>
              <a:t>e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t </a:t>
            </a:r>
            <a:r>
              <a:rPr dirty="0" smtClean="0" sz="2400" spc="55">
                <a:solidFill>
                  <a:srgbClr val="676A55"/>
                </a:solidFill>
                <a:latin typeface="Chalkduster"/>
                <a:cs typeface="Chalkduster"/>
              </a:rPr>
              <a:t>m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e </a:t>
            </a:r>
            <a:r>
              <a:rPr dirty="0" smtClean="0" sz="2400" spc="-25">
                <a:solidFill>
                  <a:srgbClr val="676A55"/>
                </a:solidFill>
                <a:latin typeface="Chalkduster"/>
                <a:cs typeface="Chalkduster"/>
              </a:rPr>
              <a:t>t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e</a:t>
            </a:r>
            <a:r>
              <a:rPr dirty="0" smtClean="0" sz="2400" spc="-80">
                <a:solidFill>
                  <a:srgbClr val="676A55"/>
                </a:solidFill>
                <a:latin typeface="Chalkduster"/>
                <a:cs typeface="Chalkduster"/>
              </a:rPr>
              <a:t>a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ch </a:t>
            </a:r>
            <a:r>
              <a:rPr dirty="0" smtClean="0" sz="2400" spc="-70">
                <a:solidFill>
                  <a:srgbClr val="676A55"/>
                </a:solidFill>
                <a:latin typeface="Chalkduster"/>
                <a:cs typeface="Chalkduster"/>
              </a:rPr>
              <a:t>y</a:t>
            </a:r>
            <a:r>
              <a:rPr dirty="0" smtClean="0" sz="2400" spc="70">
                <a:solidFill>
                  <a:srgbClr val="676A55"/>
                </a:solidFill>
                <a:latin typeface="Chalkduster"/>
                <a:cs typeface="Chalkduster"/>
              </a:rPr>
              <a:t>o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u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 ab</a:t>
            </a:r>
            <a:r>
              <a:rPr dirty="0" smtClean="0" sz="2400" spc="75">
                <a:solidFill>
                  <a:srgbClr val="676A55"/>
                </a:solidFill>
                <a:latin typeface="Chalkduster"/>
                <a:cs typeface="Chalkduster"/>
              </a:rPr>
              <a:t>o</a:t>
            </a:r>
            <a:r>
              <a:rPr dirty="0" smtClean="0" sz="2400" spc="-25">
                <a:solidFill>
                  <a:srgbClr val="676A55"/>
                </a:solidFill>
                <a:latin typeface="Chalkduster"/>
                <a:cs typeface="Chalkduster"/>
              </a:rPr>
              <a:t>u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t my b</a:t>
            </a:r>
            <a:r>
              <a:rPr dirty="0" smtClean="0" sz="2400" spc="-5">
                <a:solidFill>
                  <a:srgbClr val="676A55"/>
                </a:solidFill>
                <a:latin typeface="Chalkduster"/>
                <a:cs typeface="Chalkduster"/>
              </a:rPr>
              <a:t>r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ai</a:t>
            </a:r>
            <a:r>
              <a:rPr dirty="0" smtClean="0" sz="2400" spc="-5">
                <a:solidFill>
                  <a:srgbClr val="676A55"/>
                </a:solidFill>
                <a:latin typeface="Chalkduster"/>
                <a:cs typeface="Chalkduster"/>
              </a:rPr>
              <a:t>n</a:t>
            </a:r>
            <a:r>
              <a:rPr dirty="0" smtClean="0" sz="2400" spc="0">
                <a:solidFill>
                  <a:srgbClr val="676A55"/>
                </a:solidFill>
                <a:latin typeface="Chalkduster"/>
                <a:cs typeface="Chalkduster"/>
              </a:rPr>
              <a:t>.</a:t>
            </a:r>
            <a:endParaRPr sz="2400">
              <a:latin typeface="Chalkduster"/>
              <a:cs typeface="Chalkduster"/>
            </a:endParaRPr>
          </a:p>
          <a:p>
            <a:pPr>
              <a:lnSpc>
                <a:spcPts val="700"/>
              </a:lnSpc>
              <a:spcBef>
                <a:spcPts val="15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algn="r" marR="12700">
              <a:lnSpc>
                <a:spcPts val="1430"/>
              </a:lnSpc>
            </a:pPr>
            <a:r>
              <a:rPr dirty="0" smtClean="0" sz="1200">
                <a:latin typeface="Arial"/>
                <a:cs typeface="Arial"/>
              </a:rPr>
              <a:t>Smelling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79738" y="2560320"/>
            <a:ext cx="50038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Seeing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41538" y="1722120"/>
            <a:ext cx="63563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3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ouching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2938" y="2712720"/>
            <a:ext cx="55943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Hearing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4738" y="3017520"/>
            <a:ext cx="508634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35">
                <a:latin typeface="Arial"/>
                <a:cs typeface="Arial"/>
              </a:rPr>
              <a:t>T</a:t>
            </a:r>
            <a:r>
              <a:rPr dirty="0" smtClean="0" sz="1200" spc="0">
                <a:latin typeface="Arial"/>
                <a:cs typeface="Arial"/>
              </a:rPr>
              <a:t>asting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2514600"/>
            <a:ext cx="1066800" cy="11953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33400" y="4876800"/>
            <a:ext cx="1177925" cy="1219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990600" y="3581400"/>
            <a:ext cx="1277937" cy="12001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Op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n </a:t>
            </a:r>
            <a:r>
              <a:rPr dirty="0" smtClean="0" sz="1200" spc="0" i="1">
                <a:solidFill>
                  <a:srgbClr val="339999"/>
                </a:solidFill>
                <a:latin typeface="LucidaCalligraphy-Italic"/>
                <a:cs typeface="LucidaCalligraphy-Italic"/>
              </a:rPr>
              <a:t>Minds 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Enterpris</a:t>
            </a:r>
            <a:r>
              <a:rPr dirty="0" smtClean="0" sz="12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12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s</a:t>
            </a:r>
            <a:endParaRPr sz="1200">
              <a:latin typeface="LucidaCalligraphy-Italic"/>
              <a:cs typeface="LucidaCalligraphy-Italic"/>
            </a:endParaRPr>
          </a:p>
          <a:p>
            <a:pPr marL="147320">
              <a:lnSpc>
                <a:spcPts val="919"/>
              </a:lnSpc>
            </a:pPr>
            <a:r>
              <a:rPr dirty="0" smtClean="0" sz="80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“…unl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o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cking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 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unlimit</a:t>
            </a:r>
            <a:r>
              <a:rPr dirty="0" smtClean="0" sz="800" spc="-5" i="1">
                <a:solidFill>
                  <a:srgbClr val="31849B"/>
                </a:solidFill>
                <a:latin typeface="LucidaCalligraphy-Italic"/>
                <a:cs typeface="LucidaCalligraphy-Italic"/>
              </a:rPr>
              <a:t>e</a:t>
            </a:r>
            <a:r>
              <a:rPr dirty="0" smtClean="0" sz="800" spc="0" i="1">
                <a:solidFill>
                  <a:srgbClr val="31849B"/>
                </a:solidFill>
                <a:latin typeface="LucidaCalligraphy-Italic"/>
                <a:cs typeface="LucidaCalligraphy-Italic"/>
              </a:rPr>
              <a:t>d potential”</a:t>
            </a:r>
            <a:endParaRPr sz="800">
              <a:latin typeface="LucidaCalligraphy-Italic"/>
              <a:cs typeface="LucidaCalligraphy-Ital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53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2014-06-24T20:53:02Z</dcterms:created>
  <dcterms:modified xsi:type="dcterms:W3CDTF">2014-06-24T20:53:02Z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2014-06-24T00:00:00Z</vt:filetime>
  </property>
  <property fmtid="{D5CDD505-2E9C-101B-9397-08002B2CF9AE}" pid="3" name="LastSaved">
    <vt:filetime>2014-06-25T00:00:00Z</vt:filetime>
  </property>
</Properties>
</file>